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87" r:id="rId3"/>
    <p:sldId id="288" r:id="rId4"/>
    <p:sldId id="289" r:id="rId5"/>
    <p:sldId id="291" r:id="rId6"/>
    <p:sldId id="346" r:id="rId7"/>
    <p:sldId id="347" r:id="rId8"/>
    <p:sldId id="363" r:id="rId9"/>
    <p:sldId id="348" r:id="rId10"/>
    <p:sldId id="349" r:id="rId11"/>
    <p:sldId id="350" r:id="rId12"/>
    <p:sldId id="3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07" autoAdjust="0"/>
  </p:normalViewPr>
  <p:slideViewPr>
    <p:cSldViewPr showGuides="1"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F973F-DBCE-4204-9076-194ABBB1AD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6C047-45AE-4ACC-80A4-5AF96E83906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3532505"/>
          </a:xfrm>
        </p:spPr>
        <p:txBody>
          <a:bodyPr>
            <a:normAutofit/>
          </a:bodyPr>
          <a:lstStyle/>
          <a:p>
            <a:pPr algn="ctr"/>
            <a:br>
              <a:rPr lang="ru-RU" b="1" u="sng" cap="all" dirty="0" smtClean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</a:br>
            <a:br>
              <a:rPr lang="ru-RU" b="1" u="sng" cap="all" dirty="0" smtClean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</a:br>
            <a:r>
              <a:rPr lang="en-US" altLang="en-US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</a:t>
            </a:r>
            <a:r>
              <a:rPr lang="en-US" alt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ТВЕРДОСТИ</a:t>
            </a:r>
            <a:r>
              <a:rPr lang="en-US" alt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МЕТАЛЛОВ</a:t>
            </a:r>
            <a:r>
              <a:rPr lang="en-US" alt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СПЛАВОВ</a:t>
            </a:r>
            <a:br>
              <a:rPr 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8370" y="499745"/>
            <a:ext cx="7501255" cy="5051425"/>
          </a:xfrm>
        </p:spPr>
        <p:txBody>
          <a:bodyPr>
            <a:noAutofit/>
          </a:bodyPr>
          <a:lstStyle/>
          <a:p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Материалдар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мен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жабдықтар</a:t>
            </a:r>
            <a:br>
              <a:rPr lang="en-US" altLang="en-US" sz="3200" cap="all" dirty="0">
                <a:noFill/>
                <a:cs typeface="Times New Roman" panose="02020603050405020304" pitchFamily="18" charset="0"/>
              </a:rPr>
            </a:br>
            <a:br>
              <a:rPr lang="en-US" altLang="ru-RU" sz="3200" cap="all" dirty="0">
                <a:noFill/>
                <a:cs typeface="Times New Roman" panose="02020603050405020304" pitchFamily="18" charset="0"/>
              </a:rPr>
            </a:b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2.2.1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ТШ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және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ТК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типті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қаттылықты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өлшеу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құралдары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;</a:t>
            </a:r>
            <a:br>
              <a:rPr lang="en-US" altLang="ru-RU" sz="3200" cap="all" dirty="0">
                <a:noFill/>
                <a:cs typeface="Times New Roman" panose="02020603050405020304" pitchFamily="18" charset="0"/>
              </a:rPr>
            </a:b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2.2.2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Әртүрлі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материалдардан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қаттылығын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өлшеуге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дайындалған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үлгілер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жинағы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.</a:t>
            </a:r>
            <a:br>
              <a:rPr lang="en-US" altLang="ru-RU" sz="3200" cap="all" dirty="0">
                <a:noFill/>
                <a:cs typeface="Times New Roman" panose="02020603050405020304" pitchFamily="18" charset="0"/>
              </a:rPr>
            </a:b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2.2.3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МПБ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-2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микроскобы</a:t>
            </a:r>
            <a:br>
              <a:rPr lang="en-US" altLang="en-US" sz="3200" cap="all" dirty="0">
                <a:noFill/>
                <a:cs typeface="Times New Roman" panose="02020603050405020304" pitchFamily="18" charset="0"/>
              </a:rPr>
            </a:b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2.2.4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Қаттылықты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аудару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кестесі</a:t>
            </a:r>
            <a:br>
              <a:rPr lang="en-US" altLang="en-US" sz="3200" cap="all" dirty="0">
                <a:noFill/>
                <a:cs typeface="Times New Roman" panose="02020603050405020304" pitchFamily="18" charset="0"/>
              </a:rPr>
            </a:br>
            <a:endParaRPr lang="en-US" altLang="en-US" sz="3200" cap="all" dirty="0">
              <a:noFill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68605"/>
            <a:ext cx="8229600" cy="4627245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alt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Прессы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ТШ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образцов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500" y="1108710"/>
            <a:ext cx="8072755" cy="49866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/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95605" y="548640"/>
            <a:ext cx="7896860" cy="5100955"/>
          </a:xfrm>
          <a:prstGeom prst="rect">
            <a:avLst/>
          </a:prstGeom>
        </p:spPr>
        <p:txBody>
          <a:bodyPr>
            <a:noAutofit/>
          </a:bodyPr>
          <a:p>
            <a:pPr marL="0" indent="457200" algn="l" defTabSz="26670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Твердость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–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свойство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металлов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и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сплавов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сопротивляться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местной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пластической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деформации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возникающей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при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внедрении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в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него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более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твердого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тела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.  </a:t>
            </a:r>
            <a:endParaRPr sz="4000" b="1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620" y="928370"/>
            <a:ext cx="7929880" cy="44278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 algn="just"/>
            <a:endParaRPr lang="ru-RU" sz="2400" dirty="0"/>
          </a:p>
        </p:txBody>
      </p:sp>
      <p:pic>
        <p:nvPicPr>
          <p:cNvPr id="3" name="Изображение -2147482621" descr="ЭТМ_2"/>
          <p:cNvPicPr>
            <a:picLocks noChangeAspect="1"/>
          </p:cNvPicPr>
          <p:nvPr/>
        </p:nvPicPr>
        <p:blipFill>
          <a:blip r:embed="rId1">
            <a:lum bright="17999" contrast="72000"/>
          </a:blip>
          <a:srcRect l="11339" r="9448"/>
          <a:stretch>
            <a:fillRect/>
          </a:stretch>
        </p:blipFill>
        <p:spPr>
          <a:xfrm>
            <a:off x="1856105" y="633730"/>
            <a:ext cx="5640705" cy="48679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000125"/>
            <a:ext cx="7358380" cy="42608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 algn="just"/>
            <a:r>
              <a:rPr lang="en-US" altLang="ru-RU" sz="3200" dirty="0">
                <a:solidFill>
                  <a:schemeClr val="accent2"/>
                </a:solidFill>
              </a:rPr>
              <a:t> 	</a:t>
            </a:r>
            <a:endParaRPr lang="ru-RU" sz="3200" dirty="0">
              <a:solidFill>
                <a:schemeClr val="accent2"/>
              </a:solidFill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755650" y="1412875"/>
            <a:ext cx="7062470" cy="3900805"/>
          </a:xfrm>
          <a:prstGeom prst="rect">
            <a:avLst/>
          </a:prstGeom>
        </p:spPr>
        <p:txBody>
          <a:bodyPr>
            <a:noAutofit/>
          </a:bodyPr>
          <a:p>
            <a:pPr indent="0" defTabSz="26670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>
                <a:latin typeface="Times New Roman" panose="02020603050405020304"/>
                <a:ea typeface="Times New Roman" panose="02020603050405020304"/>
              </a:rPr>
              <a:t>Число</a:t>
            </a:r>
            <a:r>
              <a:rPr lang="en-US" altLang="ru-RU" sz="36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3600" b="1">
                <a:latin typeface="Times New Roman" panose="02020603050405020304"/>
                <a:ea typeface="Times New Roman" panose="02020603050405020304"/>
              </a:rPr>
              <a:t>твердости</a:t>
            </a:r>
            <a:r>
              <a:rPr lang="en-US" altLang="ru-RU" sz="36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3600" b="1">
                <a:latin typeface="Times New Roman" panose="02020603050405020304"/>
                <a:ea typeface="Times New Roman" panose="02020603050405020304"/>
              </a:rPr>
              <a:t>по</a:t>
            </a:r>
            <a:r>
              <a:rPr lang="en-US" altLang="ru-RU" sz="36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3600" b="1">
                <a:latin typeface="Times New Roman" panose="02020603050405020304"/>
                <a:ea typeface="Times New Roman" panose="02020603050405020304"/>
              </a:rPr>
              <a:t>Бринеллю</a:t>
            </a:r>
            <a:r>
              <a:rPr lang="en-US" altLang="ru-RU" sz="36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3600" b="1">
                <a:latin typeface="Times New Roman" panose="02020603050405020304"/>
                <a:ea typeface="Times New Roman" panose="02020603050405020304"/>
              </a:rPr>
              <a:t>определяется</a:t>
            </a:r>
            <a:r>
              <a:rPr lang="en-US" altLang="ru-RU" sz="36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3600" b="1">
                <a:latin typeface="Times New Roman" panose="02020603050405020304"/>
                <a:ea typeface="Times New Roman" panose="02020603050405020304"/>
              </a:rPr>
              <a:t>по</a:t>
            </a:r>
            <a:r>
              <a:rPr lang="en-US" altLang="ru-RU" sz="36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3600" b="1">
                <a:latin typeface="Times New Roman" panose="02020603050405020304"/>
                <a:ea typeface="Times New Roman" panose="02020603050405020304"/>
              </a:rPr>
              <a:t>формуле</a:t>
            </a:r>
            <a:endParaRPr sz="3600" b="1">
              <a:latin typeface="Times New Roman" panose="02020603050405020304"/>
              <a:ea typeface="Times New Roman" panose="02020603050405020304"/>
            </a:endParaRPr>
          </a:p>
        </p:txBody>
      </p:sp>
      <p:graphicFrame>
        <p:nvGraphicFramePr>
          <p:cNvPr id="4" name="Объект -2147482619"/>
          <p:cNvGraphicFramePr>
            <a:graphicFrameLocks noChangeAspect="1"/>
          </p:cNvGraphicFramePr>
          <p:nvPr/>
        </p:nvGraphicFramePr>
        <p:xfrm>
          <a:off x="1986280" y="2849245"/>
          <a:ext cx="5193030" cy="1548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562100" imgH="457200" progId="Equation.3">
                  <p:embed/>
                </p:oleObj>
              </mc:Choice>
              <mc:Fallback>
                <p:oleObj name="" r:id="rId1" imgW="1562100" imgH="457200" progId="Equation.3">
                  <p:embed/>
                  <p:pic>
                    <p:nvPicPr>
                      <p:cNvPr id="0" name="Изображение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86280" y="2849245"/>
                        <a:ext cx="5193030" cy="15487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Текстовое поле 4"/>
          <p:cNvSpPr txBox="1"/>
          <p:nvPr/>
        </p:nvSpPr>
        <p:spPr>
          <a:xfrm>
            <a:off x="1403350" y="4796473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pPr marL="0" indent="0" defTabSz="266700">
              <a:spcBef>
                <a:spcPct val="0"/>
              </a:spcBef>
              <a:spcAft>
                <a:spcPct val="0"/>
              </a:spcAft>
            </a:pPr>
            <a:r>
              <a:rPr sz="2000">
                <a:latin typeface="Times New Roman" panose="02020603050405020304"/>
                <a:ea typeface="Times New Roman" panose="02020603050405020304"/>
              </a:rPr>
              <a:t> (кгс/мм</a:t>
            </a:r>
            <a:r>
              <a:rPr sz="2000" baseline="30000">
                <a:latin typeface="Times New Roman" panose="02020603050405020304"/>
                <a:ea typeface="Times New Roman" panose="02020603050405020304"/>
              </a:rPr>
              <a:t>2</a:t>
            </a:r>
            <a:r>
              <a:rPr sz="2000">
                <a:latin typeface="Times New Roman" panose="02020603050405020304"/>
                <a:ea typeface="Times New Roman" panose="02020603050405020304"/>
              </a:rPr>
              <a:t>)   н/мм</a:t>
            </a:r>
            <a:r>
              <a:rPr sz="2000" baseline="30000">
                <a:latin typeface="Times New Roman" panose="02020603050405020304"/>
                <a:ea typeface="Times New Roman" panose="02020603050405020304"/>
              </a:rPr>
              <a:t>2</a:t>
            </a:r>
            <a:r>
              <a:rPr sz="2000">
                <a:latin typeface="Times New Roman" panose="02020603050405020304"/>
                <a:ea typeface="Times New Roman" panose="02020603050405020304"/>
              </a:rPr>
              <a:t> или МПа</a:t>
            </a:r>
            <a:endParaRPr sz="200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495" y="428625"/>
            <a:ext cx="7787005" cy="46113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 algn="just"/>
            <a:endParaRPr lang="ru-RU" sz="3200" dirty="0"/>
          </a:p>
        </p:txBody>
      </p:sp>
      <p:pic>
        <p:nvPicPr>
          <p:cNvPr id="1073742859" name="Изображение 1073742858" descr="ЭТМ_3"/>
          <p:cNvPicPr>
            <a:picLocks noChangeAspect="1"/>
          </p:cNvPicPr>
          <p:nvPr/>
        </p:nvPicPr>
        <p:blipFill>
          <a:blip r:embed="rId1">
            <a:lum contrast="70000"/>
          </a:blip>
          <a:srcRect l="3149" t="1364" r="3149" b="1364"/>
          <a:stretch>
            <a:fillRect/>
          </a:stretch>
        </p:blipFill>
        <p:spPr>
          <a:xfrm>
            <a:off x="1723390" y="769620"/>
            <a:ext cx="6541135" cy="51828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718820" y="394335"/>
            <a:ext cx="7836535" cy="6535420"/>
          </a:xfrm>
          <a:prstGeom prst="rect">
            <a:avLst/>
          </a:prstGeom>
        </p:spPr>
        <p:txBody>
          <a:bodyPr>
            <a:no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sz="2800" b="1">
                <a:latin typeface="Times New Roman" panose="02020603050405020304"/>
                <a:ea typeface="Times New Roman" panose="02020603050405020304"/>
              </a:rPr>
              <a:t>Условия испытания</a:t>
            </a:r>
            <a:endParaRPr sz="2800" b="1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 </a:t>
            </a:r>
            <a:endParaRPr sz="2800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Диаметр шарика </a:t>
            </a:r>
            <a:r>
              <a:rPr sz="2800" b="1">
                <a:latin typeface="Times New Roman" panose="02020603050405020304"/>
                <a:ea typeface="Times New Roman" panose="02020603050405020304"/>
              </a:rPr>
              <a:t>D</a:t>
            </a:r>
            <a:r>
              <a:rPr sz="2800">
                <a:latin typeface="Times New Roman" panose="02020603050405020304"/>
                <a:ea typeface="Times New Roman" panose="02020603050405020304"/>
              </a:rPr>
              <a:t> выбирается в зависимости от толщины испытуемого образца: </a:t>
            </a:r>
            <a:endParaRPr sz="2800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            при толщине более 6 мм D = 10 мм;</a:t>
            </a:r>
            <a:endParaRPr sz="2800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            при толщине от 3 до 6 мм D = 5 мм;</a:t>
            </a:r>
            <a:endParaRPr sz="2800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            при толщине менее 3 мм D = 2,5 мм.</a:t>
            </a:r>
            <a:endParaRPr sz="2800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Нагрузка </a:t>
            </a:r>
            <a:r>
              <a:rPr sz="2800" b="1">
                <a:latin typeface="Times New Roman" panose="02020603050405020304"/>
                <a:ea typeface="Times New Roman" panose="02020603050405020304"/>
              </a:rPr>
              <a:t>Р</a:t>
            </a:r>
            <a:r>
              <a:rPr sz="2800">
                <a:latin typeface="Times New Roman" panose="02020603050405020304"/>
                <a:ea typeface="Times New Roman" panose="02020603050405020304"/>
              </a:rPr>
              <a:t> рассчитывается по формуле: Р = КD</a:t>
            </a:r>
            <a:r>
              <a:rPr sz="2800" baseline="30000">
                <a:latin typeface="Times New Roman" panose="02020603050405020304"/>
                <a:ea typeface="Times New Roman" panose="02020603050405020304"/>
              </a:rPr>
              <a:t>2  </a:t>
            </a:r>
            <a:r>
              <a:rPr sz="2800">
                <a:latin typeface="Times New Roman" panose="02020603050405020304"/>
                <a:ea typeface="Times New Roman" panose="02020603050405020304"/>
              </a:rPr>
              <a:t>, где К – коэффициент, зависящий от материала:</a:t>
            </a:r>
            <a:endParaRPr sz="2800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             сталь, чугун  К = 30;</a:t>
            </a:r>
            <a:endParaRPr sz="2800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             медь, бронза К = 10;</a:t>
            </a:r>
            <a:endParaRPr sz="2800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             алюминий     К = 2,5.</a:t>
            </a:r>
            <a:endParaRPr sz="280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370" y="857250"/>
            <a:ext cx="7429500" cy="44926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 algn="just"/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5" y="1158875"/>
            <a:ext cx="8103235" cy="44215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428750" y="1274445"/>
            <a:ext cx="7072630" cy="50158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Изображение -2147482595" descr="25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0740" y="1146810"/>
            <a:ext cx="7680960" cy="39027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500" y="499745"/>
            <a:ext cx="8286750" cy="56648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1125855"/>
            <a:ext cx="7454900" cy="35731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7095" y="1736725"/>
            <a:ext cx="7510780" cy="33693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950</Words>
  <Application>WPS Presentation</Application>
  <PresentationFormat>Экран (4:3)</PresentationFormat>
  <Paragraphs>30</Paragraphs>
  <Slides>11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Times New Roman</vt:lpstr>
      <vt:lpstr>Times New Roman</vt:lpstr>
      <vt:lpstr>Microsoft YaHei</vt:lpstr>
      <vt:lpstr>Arial Unicode MS</vt:lpstr>
      <vt:lpstr>Calibri</vt:lpstr>
      <vt:lpstr>Blue Waves</vt:lpstr>
      <vt:lpstr>Equation.3</vt:lpstr>
      <vt:lpstr>  ИЗМЕРЕНИЕ ТВЕРДОСТИ МЕТАЛЛОВ И СПЛАВОВ  </vt:lpstr>
      <vt:lpstr>Материалдар мен жабдықтар  2.2.1 ТШ және ТК типті қаттылықты өлшеу құралдары; 2.2.2 Әртүрлі материалдардан қаттылығын өлшеуге дайындалған үлгілер жинағы. 2.2.3 МПБ-2 микроскобы 2.2.4 Қаттылықты аудару кестесі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</dc:title>
  <dc:creator/>
  <cp:lastModifiedBy>User</cp:lastModifiedBy>
  <cp:revision>206</cp:revision>
  <dcterms:created xsi:type="dcterms:W3CDTF">2026-02-04T03:13:00Z</dcterms:created>
  <dcterms:modified xsi:type="dcterms:W3CDTF">2026-02-09T06:07:32Z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A265EEF643BF464F995EC4310C143F7A_13</vt:lpwstr>
  </property>
  <property fmtid="{D5CDD505-2E9C-101B-9397-08002B2CF9AE}" pid="3" name="KSOProductBuildVer">
    <vt:lpwstr>1049-12.2.0.23196</vt:lpwstr>
  </property>
</Properties>
</file>